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drawings/drawing1.xml" ContentType="application/vnd.openxmlformats-officedocument.drawingml.chartshapes+xml"/>
  <Override PartName="/ppt/drawings/drawing2.xml" ContentType="application/vnd.openxmlformats-officedocument.drawingml.chartshape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12"/>
  </p:notesMasterIdLst>
  <p:sldIdLst>
    <p:sldId id="256" r:id="rId2"/>
    <p:sldId id="269" r:id="rId3"/>
    <p:sldId id="258" r:id="rId4"/>
    <p:sldId id="263" r:id="rId5"/>
    <p:sldId id="270" r:id="rId6"/>
    <p:sldId id="266" r:id="rId7"/>
    <p:sldId id="260" r:id="rId8"/>
    <p:sldId id="271" r:id="rId9"/>
    <p:sldId id="261" r:id="rId10"/>
    <p:sldId id="268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346" autoAdjust="0"/>
    <p:restoredTop sz="84406" autoAdjust="0"/>
  </p:normalViewPr>
  <p:slideViewPr>
    <p:cSldViewPr>
      <p:cViewPr varScale="1">
        <p:scale>
          <a:sx n="78" d="100"/>
          <a:sy n="78" d="100"/>
        </p:scale>
        <p:origin x="-113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H:\Spacegrant.xlsx" TargetMode="Externa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oleObject" Target="file:///C:\Documents%20and%20Settings\ABE%20Student\Local%20Settings\Temp\Spacegrant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autoTitleDeleted val="1"/>
    <c:plotArea>
      <c:layout>
        <c:manualLayout>
          <c:layoutTarget val="inner"/>
          <c:xMode val="edge"/>
          <c:yMode val="edge"/>
          <c:x val="0.1300021872265967"/>
          <c:y val="3.3797624611991997E-2"/>
          <c:w val="0.85351827549334114"/>
          <c:h val="0.75015199568866531"/>
        </c:manualLayout>
      </c:layout>
      <c:barChart>
        <c:barDir val="col"/>
        <c:grouping val="clustered"/>
        <c:ser>
          <c:idx val="1"/>
          <c:order val="1"/>
          <c:dPt>
            <c:idx val="0"/>
            <c:spPr>
              <a:solidFill>
                <a:srgbClr val="C00000"/>
              </a:solidFill>
            </c:spPr>
          </c:dPt>
          <c:dPt>
            <c:idx val="1"/>
            <c:spPr>
              <a:solidFill>
                <a:srgbClr val="C00000"/>
              </a:solidFill>
            </c:spPr>
          </c:dPt>
          <c:cat>
            <c:strRef>
              <c:f>Sheet1!$A$1:$A$37</c:f>
              <c:strCache>
                <c:ptCount val="37"/>
                <c:pt idx="0">
                  <c:v>sobs</c:v>
                </c:pt>
                <c:pt idx="1">
                  <c:v>#obs</c:v>
                </c:pt>
                <c:pt idx="2">
                  <c:v>qres</c:v>
                </c:pt>
                <c:pt idx="3">
                  <c:v>qres</c:v>
                </c:pt>
                <c:pt idx="4">
                  <c:v>qres</c:v>
                </c:pt>
                <c:pt idx="5">
                  <c:v>qres</c:v>
                </c:pt>
                <c:pt idx="6">
                  <c:v>qres</c:v>
                </c:pt>
                <c:pt idx="7">
                  <c:v>qfc</c:v>
                </c:pt>
                <c:pt idx="8">
                  <c:v>qfc</c:v>
                </c:pt>
                <c:pt idx="9">
                  <c:v>qfc</c:v>
                </c:pt>
                <c:pt idx="10">
                  <c:v>qfc</c:v>
                </c:pt>
                <c:pt idx="11">
                  <c:v>qfc</c:v>
                </c:pt>
                <c:pt idx="12">
                  <c:v>qsat</c:v>
                </c:pt>
                <c:pt idx="13">
                  <c:v>qsat</c:v>
                </c:pt>
                <c:pt idx="14">
                  <c:v>qsat</c:v>
                </c:pt>
                <c:pt idx="15">
                  <c:v>qsat</c:v>
                </c:pt>
                <c:pt idx="16">
                  <c:v>qsat</c:v>
                </c:pt>
                <c:pt idx="17">
                  <c:v>Ksat</c:v>
                </c:pt>
                <c:pt idx="18">
                  <c:v>Ksat</c:v>
                </c:pt>
                <c:pt idx="19">
                  <c:v>Ksat</c:v>
                </c:pt>
                <c:pt idx="20">
                  <c:v>Ksat</c:v>
                </c:pt>
                <c:pt idx="21">
                  <c:v>Ksat</c:v>
                </c:pt>
                <c:pt idx="22">
                  <c:v>clay</c:v>
                </c:pt>
                <c:pt idx="23">
                  <c:v>clay</c:v>
                </c:pt>
                <c:pt idx="24">
                  <c:v>clay</c:v>
                </c:pt>
                <c:pt idx="25">
                  <c:v>clay</c:v>
                </c:pt>
                <c:pt idx="26">
                  <c:v>clay</c:v>
                </c:pt>
                <c:pt idx="27">
                  <c:v>silt</c:v>
                </c:pt>
                <c:pt idx="28">
                  <c:v>silt</c:v>
                </c:pt>
                <c:pt idx="29">
                  <c:v>silt</c:v>
                </c:pt>
                <c:pt idx="30">
                  <c:v>silt</c:v>
                </c:pt>
                <c:pt idx="31">
                  <c:v>silt</c:v>
                </c:pt>
                <c:pt idx="32">
                  <c:v>qi</c:v>
                </c:pt>
                <c:pt idx="33">
                  <c:v>qi</c:v>
                </c:pt>
                <c:pt idx="34">
                  <c:v>qi</c:v>
                </c:pt>
                <c:pt idx="35">
                  <c:v>qi</c:v>
                </c:pt>
                <c:pt idx="36">
                  <c:v>qi</c:v>
                </c:pt>
              </c:strCache>
            </c:strRef>
          </c:cat>
          <c:val>
            <c:numRef>
              <c:f>Sheet1!$C$1:$C$37</c:f>
              <c:numCache>
                <c:formatCode>General</c:formatCode>
                <c:ptCount val="37"/>
                <c:pt idx="0">
                  <c:v>0.70382257372565071</c:v>
                </c:pt>
                <c:pt idx="1">
                  <c:v>0.55942450431493396</c:v>
                </c:pt>
                <c:pt idx="2">
                  <c:v>0.42457232579355736</c:v>
                </c:pt>
                <c:pt idx="3">
                  <c:v>0.47855177633493318</c:v>
                </c:pt>
                <c:pt idx="4">
                  <c:v>0.48642695468012398</c:v>
                </c:pt>
                <c:pt idx="5">
                  <c:v>0.44364281710376624</c:v>
                </c:pt>
                <c:pt idx="6">
                  <c:v>0.46701233651625201</c:v>
                </c:pt>
                <c:pt idx="7">
                  <c:v>0.46599190847898081</c:v>
                </c:pt>
                <c:pt idx="8">
                  <c:v>0.49680413235100618</c:v>
                </c:pt>
                <c:pt idx="9">
                  <c:v>0.49813048596563225</c:v>
                </c:pt>
                <c:pt idx="10">
                  <c:v>0.57426148586006565</c:v>
                </c:pt>
                <c:pt idx="11">
                  <c:v>0.53436848469795439</c:v>
                </c:pt>
                <c:pt idx="12">
                  <c:v>0.43345882531048341</c:v>
                </c:pt>
                <c:pt idx="13">
                  <c:v>0.48467391208590616</c:v>
                </c:pt>
                <c:pt idx="14">
                  <c:v>0.4464086364694424</c:v>
                </c:pt>
                <c:pt idx="15">
                  <c:v>0.39928792739498242</c:v>
                </c:pt>
                <c:pt idx="16">
                  <c:v>0.42600820499966746</c:v>
                </c:pt>
                <c:pt idx="17">
                  <c:v>0.41405126965637701</c:v>
                </c:pt>
                <c:pt idx="18">
                  <c:v>0.43538879637004158</c:v>
                </c:pt>
                <c:pt idx="19">
                  <c:v>0.43143560816399201</c:v>
                </c:pt>
                <c:pt idx="20">
                  <c:v>0.48303306440641586</c:v>
                </c:pt>
                <c:pt idx="21">
                  <c:v>0.44607250273075633</c:v>
                </c:pt>
                <c:pt idx="22">
                  <c:v>0.44038867166461454</c:v>
                </c:pt>
                <c:pt idx="23">
                  <c:v>0.42209616277561818</c:v>
                </c:pt>
                <c:pt idx="24">
                  <c:v>0.44887811764846541</c:v>
                </c:pt>
                <c:pt idx="25">
                  <c:v>0.45149984355732281</c:v>
                </c:pt>
                <c:pt idx="26">
                  <c:v>0.43949939045471897</c:v>
                </c:pt>
                <c:pt idx="27">
                  <c:v>0.47203458814752502</c:v>
                </c:pt>
                <c:pt idx="28">
                  <c:v>0.43899430596513717</c:v>
                </c:pt>
                <c:pt idx="29">
                  <c:v>0.43173849698838901</c:v>
                </c:pt>
                <c:pt idx="30">
                  <c:v>0.41686573580023217</c:v>
                </c:pt>
                <c:pt idx="31">
                  <c:v>0.42259147074928216</c:v>
                </c:pt>
                <c:pt idx="32">
                  <c:v>0.46547907324894333</c:v>
                </c:pt>
                <c:pt idx="33">
                  <c:v>0.49356059455834117</c:v>
                </c:pt>
                <c:pt idx="34">
                  <c:v>0.47330474853196802</c:v>
                </c:pt>
                <c:pt idx="35">
                  <c:v>0.50997699251995698</c:v>
                </c:pt>
                <c:pt idx="36">
                  <c:v>0.45624303979558983</c:v>
                </c:pt>
              </c:numCache>
            </c:numRef>
          </c:val>
        </c:ser>
        <c:ser>
          <c:idx val="2"/>
          <c:order val="2"/>
          <c:spPr>
            <a:ln>
              <a:noFill/>
            </a:ln>
          </c:spPr>
          <c:dPt>
            <c:idx val="0"/>
            <c:spPr>
              <a:solidFill>
                <a:srgbClr val="C00000"/>
              </a:solidFill>
              <a:ln>
                <a:noFill/>
              </a:ln>
            </c:spPr>
          </c:dPt>
          <c:dPt>
            <c:idx val="1"/>
            <c:spPr>
              <a:solidFill>
                <a:srgbClr val="C00000"/>
              </a:solidFill>
              <a:ln>
                <a:noFill/>
              </a:ln>
            </c:spPr>
          </c:dPt>
          <c:cat>
            <c:numRef>
              <c:f>Sheet1!$D:$D</c:f>
              <c:numCache>
                <c:formatCode>General</c:formatCode>
                <c:ptCount val="1048576"/>
              </c:numCache>
            </c:numRef>
          </c:cat>
          <c:val>
            <c:numRef>
              <c:f>Sheet1!$C$1:$C$37</c:f>
              <c:numCache>
                <c:formatCode>General</c:formatCode>
                <c:ptCount val="37"/>
                <c:pt idx="0">
                  <c:v>0.70382257372565071</c:v>
                </c:pt>
                <c:pt idx="1">
                  <c:v>0.55942450431493396</c:v>
                </c:pt>
                <c:pt idx="2">
                  <c:v>0.42457232579355736</c:v>
                </c:pt>
                <c:pt idx="3">
                  <c:v>0.47855177633493318</c:v>
                </c:pt>
                <c:pt idx="4">
                  <c:v>0.48642695468012398</c:v>
                </c:pt>
                <c:pt idx="5">
                  <c:v>0.44364281710376624</c:v>
                </c:pt>
                <c:pt idx="6">
                  <c:v>0.46701233651625201</c:v>
                </c:pt>
                <c:pt idx="7">
                  <c:v>0.46599190847898081</c:v>
                </c:pt>
                <c:pt idx="8">
                  <c:v>0.49680413235100618</c:v>
                </c:pt>
                <c:pt idx="9">
                  <c:v>0.49813048596563225</c:v>
                </c:pt>
                <c:pt idx="10">
                  <c:v>0.57426148586006565</c:v>
                </c:pt>
                <c:pt idx="11">
                  <c:v>0.53436848469795439</c:v>
                </c:pt>
                <c:pt idx="12">
                  <c:v>0.43345882531048341</c:v>
                </c:pt>
                <c:pt idx="13">
                  <c:v>0.48467391208590616</c:v>
                </c:pt>
                <c:pt idx="14">
                  <c:v>0.4464086364694424</c:v>
                </c:pt>
                <c:pt idx="15">
                  <c:v>0.39928792739498242</c:v>
                </c:pt>
                <c:pt idx="16">
                  <c:v>0.42600820499966746</c:v>
                </c:pt>
                <c:pt idx="17">
                  <c:v>0.41405126965637701</c:v>
                </c:pt>
                <c:pt idx="18">
                  <c:v>0.43538879637004158</c:v>
                </c:pt>
                <c:pt idx="19">
                  <c:v>0.43143560816399201</c:v>
                </c:pt>
                <c:pt idx="20">
                  <c:v>0.48303306440641586</c:v>
                </c:pt>
                <c:pt idx="21">
                  <c:v>0.44607250273075633</c:v>
                </c:pt>
                <c:pt idx="22">
                  <c:v>0.44038867166461454</c:v>
                </c:pt>
                <c:pt idx="23">
                  <c:v>0.42209616277561818</c:v>
                </c:pt>
                <c:pt idx="24">
                  <c:v>0.44887811764846541</c:v>
                </c:pt>
                <c:pt idx="25">
                  <c:v>0.45149984355732281</c:v>
                </c:pt>
                <c:pt idx="26">
                  <c:v>0.43949939045471897</c:v>
                </c:pt>
                <c:pt idx="27">
                  <c:v>0.47203458814752502</c:v>
                </c:pt>
                <c:pt idx="28">
                  <c:v>0.43899430596513717</c:v>
                </c:pt>
                <c:pt idx="29">
                  <c:v>0.43173849698838901</c:v>
                </c:pt>
                <c:pt idx="30">
                  <c:v>0.41686573580023217</c:v>
                </c:pt>
                <c:pt idx="31">
                  <c:v>0.42259147074928216</c:v>
                </c:pt>
                <c:pt idx="32">
                  <c:v>0.46547907324894333</c:v>
                </c:pt>
                <c:pt idx="33">
                  <c:v>0.49356059455834117</c:v>
                </c:pt>
                <c:pt idx="34">
                  <c:v>0.47330474853196802</c:v>
                </c:pt>
                <c:pt idx="35">
                  <c:v>0.50997699251995698</c:v>
                </c:pt>
                <c:pt idx="36">
                  <c:v>0.45624303979558983</c:v>
                </c:pt>
              </c:numCache>
            </c:numRef>
          </c:val>
        </c:ser>
        <c:ser>
          <c:idx val="0"/>
          <c:order val="0"/>
          <c:dPt>
            <c:idx val="0"/>
            <c:spPr>
              <a:solidFill>
                <a:srgbClr val="C00000"/>
              </a:solidFill>
            </c:spPr>
          </c:dPt>
          <c:dPt>
            <c:idx val="1"/>
            <c:spPr>
              <a:solidFill>
                <a:srgbClr val="C00000"/>
              </a:solidFill>
            </c:spPr>
          </c:dPt>
          <c:cat>
            <c:numRef>
              <c:f>Sheet1!$D:$D</c:f>
              <c:numCache>
                <c:formatCode>General</c:formatCode>
                <c:ptCount val="1048576"/>
              </c:numCache>
            </c:numRef>
          </c:cat>
          <c:val>
            <c:numRef>
              <c:f>Sheet1!$C$1:$C$37</c:f>
              <c:numCache>
                <c:formatCode>General</c:formatCode>
                <c:ptCount val="37"/>
                <c:pt idx="0">
                  <c:v>0.70382257372565071</c:v>
                </c:pt>
                <c:pt idx="1">
                  <c:v>0.55942450431493396</c:v>
                </c:pt>
                <c:pt idx="2">
                  <c:v>0.42457232579355736</c:v>
                </c:pt>
                <c:pt idx="3">
                  <c:v>0.47855177633493318</c:v>
                </c:pt>
                <c:pt idx="4">
                  <c:v>0.48642695468012398</c:v>
                </c:pt>
                <c:pt idx="5">
                  <c:v>0.44364281710376624</c:v>
                </c:pt>
                <c:pt idx="6">
                  <c:v>0.46701233651625201</c:v>
                </c:pt>
                <c:pt idx="7">
                  <c:v>0.46599190847898081</c:v>
                </c:pt>
                <c:pt idx="8">
                  <c:v>0.49680413235100618</c:v>
                </c:pt>
                <c:pt idx="9">
                  <c:v>0.49813048596563225</c:v>
                </c:pt>
                <c:pt idx="10">
                  <c:v>0.57426148586006565</c:v>
                </c:pt>
                <c:pt idx="11">
                  <c:v>0.53436848469795439</c:v>
                </c:pt>
                <c:pt idx="12">
                  <c:v>0.43345882531048341</c:v>
                </c:pt>
                <c:pt idx="13">
                  <c:v>0.48467391208590616</c:v>
                </c:pt>
                <c:pt idx="14">
                  <c:v>0.4464086364694424</c:v>
                </c:pt>
                <c:pt idx="15">
                  <c:v>0.39928792739498242</c:v>
                </c:pt>
                <c:pt idx="16">
                  <c:v>0.42600820499966746</c:v>
                </c:pt>
                <c:pt idx="17">
                  <c:v>0.41405126965637701</c:v>
                </c:pt>
                <c:pt idx="18">
                  <c:v>0.43538879637004158</c:v>
                </c:pt>
                <c:pt idx="19">
                  <c:v>0.43143560816399201</c:v>
                </c:pt>
                <c:pt idx="20">
                  <c:v>0.48303306440641586</c:v>
                </c:pt>
                <c:pt idx="21">
                  <c:v>0.44607250273075633</c:v>
                </c:pt>
                <c:pt idx="22">
                  <c:v>0.44038867166461454</c:v>
                </c:pt>
                <c:pt idx="23">
                  <c:v>0.42209616277561818</c:v>
                </c:pt>
                <c:pt idx="24">
                  <c:v>0.44887811764846541</c:v>
                </c:pt>
                <c:pt idx="25">
                  <c:v>0.45149984355732281</c:v>
                </c:pt>
                <c:pt idx="26">
                  <c:v>0.43949939045471897</c:v>
                </c:pt>
                <c:pt idx="27">
                  <c:v>0.47203458814752502</c:v>
                </c:pt>
                <c:pt idx="28">
                  <c:v>0.43899430596513717</c:v>
                </c:pt>
                <c:pt idx="29">
                  <c:v>0.43173849698838901</c:v>
                </c:pt>
                <c:pt idx="30">
                  <c:v>0.41686573580023217</c:v>
                </c:pt>
                <c:pt idx="31">
                  <c:v>0.42259147074928216</c:v>
                </c:pt>
                <c:pt idx="32">
                  <c:v>0.46547907324894333</c:v>
                </c:pt>
                <c:pt idx="33">
                  <c:v>0.49356059455834117</c:v>
                </c:pt>
                <c:pt idx="34">
                  <c:v>0.47330474853196802</c:v>
                </c:pt>
                <c:pt idx="35">
                  <c:v>0.50997699251995698</c:v>
                </c:pt>
                <c:pt idx="36">
                  <c:v>0.45624303979558983</c:v>
                </c:pt>
              </c:numCache>
            </c:numRef>
          </c:val>
        </c:ser>
        <c:axId val="51095424"/>
        <c:axId val="51101696"/>
      </c:barChart>
      <c:catAx>
        <c:axId val="51095424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 sz="2200"/>
                </a:pPr>
                <a:r>
                  <a:rPr lang="en-US" sz="2200" dirty="0">
                    <a:latin typeface="Arial" pitchFamily="34" charset="0"/>
                    <a:cs typeface="Arial" pitchFamily="34" charset="0"/>
                  </a:rPr>
                  <a:t>Parameter</a:t>
                </a:r>
              </a:p>
            </c:rich>
          </c:tx>
          <c:layout>
            <c:manualLayout>
              <c:xMode val="edge"/>
              <c:yMode val="edge"/>
              <c:x val="0.45677584122209441"/>
              <c:y val="0.9297108066971097"/>
            </c:manualLayout>
          </c:layout>
        </c:title>
        <c:numFmt formatCode="General" sourceLinked="1"/>
        <c:tickLblPos val="nextTo"/>
        <c:crossAx val="51101696"/>
        <c:crosses val="autoZero"/>
        <c:auto val="1"/>
        <c:lblAlgn val="ctr"/>
        <c:lblOffset val="100"/>
      </c:catAx>
      <c:valAx>
        <c:axId val="51101696"/>
        <c:scaling>
          <c:orientation val="minMax"/>
          <c:max val="0.8"/>
          <c:min val="0.30000000000000032"/>
        </c:scaling>
        <c:axPos val="l"/>
        <c:title>
          <c:tx>
            <c:rich>
              <a:bodyPr rot="-5400000" vert="horz"/>
              <a:lstStyle/>
              <a:p>
                <a:pPr>
                  <a:defRPr sz="2200"/>
                </a:pPr>
                <a:r>
                  <a:rPr lang="en-US" sz="2200" dirty="0">
                    <a:latin typeface="Arial" pitchFamily="34" charset="0"/>
                    <a:cs typeface="Arial" pitchFamily="34" charset="0"/>
                  </a:rPr>
                  <a:t>Total Sensitivity Index</a:t>
                </a:r>
              </a:p>
            </c:rich>
          </c:tx>
          <c:layout>
            <c:manualLayout>
              <c:xMode val="edge"/>
              <c:yMode val="edge"/>
              <c:x val="3.3533829104695242E-3"/>
              <c:y val="0.10927323936987822"/>
            </c:manualLayout>
          </c:layout>
        </c:title>
        <c:numFmt formatCode="General" sourceLinked="1"/>
        <c:tickLblPos val="nextTo"/>
        <c:txPr>
          <a:bodyPr/>
          <a:lstStyle/>
          <a:p>
            <a:pPr>
              <a:defRPr sz="2000" b="1">
                <a:latin typeface="Arial" pitchFamily="34" charset="0"/>
                <a:cs typeface="Arial" pitchFamily="34" charset="0"/>
              </a:defRPr>
            </a:pPr>
            <a:endParaRPr lang="en-US"/>
          </a:p>
        </c:txPr>
        <c:crossAx val="51095424"/>
        <c:crosses val="autoZero"/>
        <c:crossBetween val="between"/>
        <c:majorUnit val="0.1"/>
      </c:valAx>
      <c:spPr>
        <a:solidFill>
          <a:schemeClr val="bg1">
            <a:lumMod val="95000"/>
          </a:schemeClr>
        </a:solidFill>
        <a:ln w="25400" cap="flat" cmpd="sng" algn="ctr">
          <a:solidFill>
            <a:schemeClr val="dk1"/>
          </a:solidFill>
          <a:prstDash val="solid"/>
        </a:ln>
        <a:effectLst/>
      </c:spPr>
    </c:plotArea>
    <c:plotVisOnly val="1"/>
  </c:chart>
  <c:externalData r:id="rId1"/>
  <c:userShapes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plotArea>
      <c:layout/>
      <c:barChart>
        <c:barDir val="col"/>
        <c:grouping val="clustered"/>
        <c:ser>
          <c:idx val="0"/>
          <c:order val="0"/>
          <c:spPr>
            <a:solidFill>
              <a:srgbClr val="FF0000"/>
            </a:solidFill>
            <a:ln w="22225">
              <a:solidFill>
                <a:prstClr val="black"/>
              </a:solidFill>
            </a:ln>
          </c:spPr>
          <c:dPt>
            <c:idx val="0"/>
            <c:spPr>
              <a:solidFill>
                <a:srgbClr val="C00000"/>
              </a:solidFill>
              <a:ln w="22225">
                <a:solidFill>
                  <a:prstClr val="black"/>
                </a:solidFill>
              </a:ln>
            </c:spPr>
          </c:dPt>
          <c:dPt>
            <c:idx val="1"/>
            <c:spPr>
              <a:solidFill>
                <a:schemeClr val="accent2"/>
              </a:solidFill>
              <a:ln w="22225">
                <a:solidFill>
                  <a:prstClr val="black"/>
                </a:solidFill>
              </a:ln>
            </c:spPr>
          </c:dPt>
          <c:cat>
            <c:strRef>
              <c:f>Sheet3!$B$3:$B$4</c:f>
              <c:strCache>
                <c:ptCount val="2"/>
                <c:pt idx="0">
                  <c:v>Assimilation Parameters</c:v>
                </c:pt>
                <c:pt idx="1">
                  <c:v>Soil Module Parameters</c:v>
                </c:pt>
              </c:strCache>
            </c:strRef>
          </c:cat>
          <c:val>
            <c:numRef>
              <c:f>Sheet3!$D$3:$D$4</c:f>
              <c:numCache>
                <c:formatCode>General</c:formatCode>
                <c:ptCount val="2"/>
                <c:pt idx="0">
                  <c:v>0.884569155167793</c:v>
                </c:pt>
                <c:pt idx="1">
                  <c:v>0.79823757943956797</c:v>
                </c:pt>
              </c:numCache>
            </c:numRef>
          </c:val>
        </c:ser>
        <c:axId val="49364352"/>
        <c:axId val="49376640"/>
      </c:barChart>
      <c:catAx>
        <c:axId val="49364352"/>
        <c:scaling>
          <c:orientation val="minMax"/>
        </c:scaling>
        <c:axPos val="b"/>
        <c:tickLblPos val="nextTo"/>
        <c:txPr>
          <a:bodyPr/>
          <a:lstStyle/>
          <a:p>
            <a:pPr>
              <a:defRPr sz="2000" b="1">
                <a:latin typeface="Arial" pitchFamily="34" charset="0"/>
                <a:cs typeface="Arial" pitchFamily="34" charset="0"/>
              </a:defRPr>
            </a:pPr>
            <a:endParaRPr lang="en-US"/>
          </a:p>
        </c:txPr>
        <c:crossAx val="49376640"/>
        <c:crosses val="autoZero"/>
        <c:auto val="1"/>
        <c:lblAlgn val="ctr"/>
        <c:lblOffset val="100"/>
      </c:catAx>
      <c:valAx>
        <c:axId val="49376640"/>
        <c:scaling>
          <c:orientation val="minMax"/>
          <c:max val="1"/>
          <c:min val="0"/>
        </c:scaling>
        <c:axPos val="l"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 sz="2200" b="1" dirty="0">
                    <a:latin typeface="Arial" pitchFamily="34" charset="0"/>
                    <a:cs typeface="Arial" pitchFamily="34" charset="0"/>
                  </a:rPr>
                  <a:t>Total Sensitivity Index</a:t>
                </a:r>
              </a:p>
            </c:rich>
          </c:tx>
          <c:layout/>
        </c:title>
        <c:numFmt formatCode="General" sourceLinked="1"/>
        <c:tickLblPos val="nextTo"/>
        <c:spPr>
          <a:ln w="25400"/>
        </c:spPr>
        <c:txPr>
          <a:bodyPr/>
          <a:lstStyle/>
          <a:p>
            <a:pPr>
              <a:defRPr sz="2000" b="1">
                <a:latin typeface="Arial" pitchFamily="34" charset="0"/>
                <a:cs typeface="Arial" pitchFamily="34" charset="0"/>
              </a:defRPr>
            </a:pPr>
            <a:endParaRPr lang="en-US"/>
          </a:p>
        </c:txPr>
        <c:crossAx val="49364352"/>
        <c:crosses val="autoZero"/>
        <c:crossBetween val="between"/>
        <c:majorUnit val="0.2"/>
      </c:valAx>
      <c:spPr>
        <a:solidFill>
          <a:schemeClr val="bg1">
            <a:lumMod val="85000"/>
          </a:schemeClr>
        </a:solidFill>
        <a:ln w="25400">
          <a:solidFill>
            <a:sysClr val="windowText" lastClr="000000"/>
          </a:solidFill>
        </a:ln>
      </c:spPr>
    </c:plotArea>
    <c:plotVisOnly val="1"/>
  </c:chart>
  <c:externalData r:id="rId1"/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0.41228</cdr:x>
      <cdr:y>0.82973</cdr:y>
    </cdr:from>
    <cdr:to>
      <cdr:x>0.51754</cdr:x>
      <cdr:y>0.91223</cdr:y>
    </cdr:to>
    <cdr:sp macro="" textlink="">
      <cdr:nvSpPr>
        <cdr:cNvPr id="5" name="Rectangle 4"/>
        <cdr:cNvSpPr/>
      </cdr:nvSpPr>
      <cdr:spPr>
        <a:xfrm xmlns:a="http://schemas.openxmlformats.org/drawingml/2006/main">
          <a:off x="3581400" y="4084637"/>
          <a:ext cx="914373" cy="406134"/>
        </a:xfrm>
        <a:prstGeom xmlns:a="http://schemas.openxmlformats.org/drawingml/2006/main" prst="rect">
          <a:avLst/>
        </a:prstGeom>
        <a:solidFill xmlns:a="http://schemas.openxmlformats.org/drawingml/2006/main">
          <a:schemeClr val="bg1"/>
        </a:solidFill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r>
            <a:rPr lang="en-US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Porosity</a:t>
          </a:r>
          <a:endParaRPr lang="en-US" b="1" dirty="0">
            <a:solidFill>
              <a:schemeClr val="tx1"/>
            </a:solidFill>
            <a:latin typeface="Arial" pitchFamily="34" charset="0"/>
            <a:cs typeface="Arial" pitchFamily="34" charset="0"/>
          </a:endParaRPr>
        </a:p>
      </cdr:txBody>
    </cdr:sp>
  </cdr:relSizeAnchor>
  <cdr:relSizeAnchor xmlns:cdr="http://schemas.openxmlformats.org/drawingml/2006/chartDrawing">
    <cdr:from>
      <cdr:x>0.16667</cdr:x>
      <cdr:y>0.82973</cdr:y>
    </cdr:from>
    <cdr:to>
      <cdr:x>0.2807</cdr:x>
      <cdr:y>0.92261</cdr:y>
    </cdr:to>
    <cdr:sp macro="" textlink="">
      <cdr:nvSpPr>
        <cdr:cNvPr id="3" name="Rectangle 2"/>
        <cdr:cNvSpPr/>
      </cdr:nvSpPr>
      <cdr:spPr>
        <a:xfrm xmlns:a="http://schemas.openxmlformats.org/drawingml/2006/main">
          <a:off x="1447800" y="4084637"/>
          <a:ext cx="990556" cy="457211"/>
        </a:xfrm>
        <a:prstGeom xmlns:a="http://schemas.openxmlformats.org/drawingml/2006/main" prst="rect">
          <a:avLst/>
        </a:prstGeom>
        <a:solidFill xmlns:a="http://schemas.openxmlformats.org/drawingml/2006/main">
          <a:schemeClr val="bg1"/>
        </a:solidFill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r>
            <a:rPr lang="en-US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Residual Moisture</a:t>
          </a:r>
          <a:endParaRPr lang="en-US" b="1" dirty="0">
            <a:solidFill>
              <a:schemeClr val="tx1"/>
            </a:solidFill>
            <a:latin typeface="Arial" pitchFamily="34" charset="0"/>
            <a:cs typeface="Arial" pitchFamily="34" charset="0"/>
          </a:endParaRPr>
        </a:p>
      </cdr:txBody>
    </cdr:sp>
  </cdr:relSizeAnchor>
  <cdr:relSizeAnchor xmlns:cdr="http://schemas.openxmlformats.org/drawingml/2006/chartDrawing">
    <cdr:from>
      <cdr:x>0.29825</cdr:x>
      <cdr:y>0.82973</cdr:y>
    </cdr:from>
    <cdr:to>
      <cdr:x>0.40351</cdr:x>
      <cdr:y>0.92261</cdr:y>
    </cdr:to>
    <cdr:sp macro="" textlink="">
      <cdr:nvSpPr>
        <cdr:cNvPr id="4" name="Rectangle 3"/>
        <cdr:cNvSpPr/>
      </cdr:nvSpPr>
      <cdr:spPr>
        <a:xfrm xmlns:a="http://schemas.openxmlformats.org/drawingml/2006/main">
          <a:off x="2590800" y="4084637"/>
          <a:ext cx="914373" cy="457200"/>
        </a:xfrm>
        <a:prstGeom xmlns:a="http://schemas.openxmlformats.org/drawingml/2006/main" prst="rect">
          <a:avLst/>
        </a:prstGeom>
        <a:solidFill xmlns:a="http://schemas.openxmlformats.org/drawingml/2006/main">
          <a:schemeClr val="bg1"/>
        </a:solidFill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r>
            <a:rPr lang="en-US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Field Capacity</a:t>
          </a:r>
          <a:endParaRPr lang="en-US" b="1" dirty="0">
            <a:solidFill>
              <a:schemeClr val="tx1"/>
            </a:solidFill>
            <a:latin typeface="Arial" pitchFamily="34" charset="0"/>
            <a:cs typeface="Arial" pitchFamily="34" charset="0"/>
          </a:endParaRPr>
        </a:p>
      </cdr:txBody>
    </cdr:sp>
  </cdr:relSizeAnchor>
  <cdr:relSizeAnchor xmlns:cdr="http://schemas.openxmlformats.org/drawingml/2006/chartDrawing">
    <cdr:from>
      <cdr:x>0.52632</cdr:x>
      <cdr:y>0.82973</cdr:y>
    </cdr:from>
    <cdr:to>
      <cdr:x>0.64912</cdr:x>
      <cdr:y>0.92261</cdr:y>
    </cdr:to>
    <cdr:sp macro="" textlink="">
      <cdr:nvSpPr>
        <cdr:cNvPr id="6" name="Rectangle 5"/>
        <cdr:cNvSpPr/>
      </cdr:nvSpPr>
      <cdr:spPr>
        <a:xfrm xmlns:a="http://schemas.openxmlformats.org/drawingml/2006/main">
          <a:off x="4572000" y="4084637"/>
          <a:ext cx="1066759" cy="457200"/>
        </a:xfrm>
        <a:prstGeom xmlns:a="http://schemas.openxmlformats.org/drawingml/2006/main" prst="rect">
          <a:avLst/>
        </a:prstGeom>
        <a:solidFill xmlns:a="http://schemas.openxmlformats.org/drawingml/2006/main">
          <a:schemeClr val="bg1"/>
        </a:solidFill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r>
            <a:rPr lang="en-US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Sat. Soil Conductivity</a:t>
          </a:r>
          <a:endParaRPr lang="en-US" b="1" dirty="0">
            <a:solidFill>
              <a:schemeClr val="tx1"/>
            </a:solidFill>
            <a:latin typeface="Arial" pitchFamily="34" charset="0"/>
            <a:cs typeface="Arial" pitchFamily="34" charset="0"/>
          </a:endParaRPr>
        </a:p>
      </cdr:txBody>
    </cdr:sp>
  </cdr:relSizeAnchor>
  <cdr:relSizeAnchor xmlns:cdr="http://schemas.openxmlformats.org/drawingml/2006/chartDrawing">
    <cdr:from>
      <cdr:x>0.65789</cdr:x>
      <cdr:y>0.82973</cdr:y>
    </cdr:from>
    <cdr:to>
      <cdr:x>0.76315</cdr:x>
      <cdr:y>0.91223</cdr:y>
    </cdr:to>
    <cdr:sp macro="" textlink="">
      <cdr:nvSpPr>
        <cdr:cNvPr id="7" name="Rectangle 6"/>
        <cdr:cNvSpPr/>
      </cdr:nvSpPr>
      <cdr:spPr>
        <a:xfrm xmlns:a="http://schemas.openxmlformats.org/drawingml/2006/main">
          <a:off x="5715000" y="4084637"/>
          <a:ext cx="914373" cy="406134"/>
        </a:xfrm>
        <a:prstGeom xmlns:a="http://schemas.openxmlformats.org/drawingml/2006/main" prst="rect">
          <a:avLst/>
        </a:prstGeom>
        <a:solidFill xmlns:a="http://schemas.openxmlformats.org/drawingml/2006/main">
          <a:schemeClr val="bg1"/>
        </a:solidFill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r>
            <a:rPr lang="en-US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Clay %</a:t>
          </a:r>
          <a:endParaRPr lang="en-US" b="1" dirty="0">
            <a:solidFill>
              <a:schemeClr val="tx1"/>
            </a:solidFill>
            <a:latin typeface="Arial" pitchFamily="34" charset="0"/>
            <a:cs typeface="Arial" pitchFamily="34" charset="0"/>
          </a:endParaRPr>
        </a:p>
      </cdr:txBody>
    </cdr:sp>
  </cdr:relSizeAnchor>
  <cdr:relSizeAnchor xmlns:cdr="http://schemas.openxmlformats.org/drawingml/2006/chartDrawing">
    <cdr:from>
      <cdr:x>0.77193</cdr:x>
      <cdr:y>0.82973</cdr:y>
    </cdr:from>
    <cdr:to>
      <cdr:x>0.86842</cdr:x>
      <cdr:y>0.91223</cdr:y>
    </cdr:to>
    <cdr:sp macro="" textlink="">
      <cdr:nvSpPr>
        <cdr:cNvPr id="8" name="Rectangle 7"/>
        <cdr:cNvSpPr/>
      </cdr:nvSpPr>
      <cdr:spPr>
        <a:xfrm xmlns:a="http://schemas.openxmlformats.org/drawingml/2006/main">
          <a:off x="6705600" y="4084637"/>
          <a:ext cx="838189" cy="406134"/>
        </a:xfrm>
        <a:prstGeom xmlns:a="http://schemas.openxmlformats.org/drawingml/2006/main" prst="rect">
          <a:avLst/>
        </a:prstGeom>
        <a:solidFill xmlns:a="http://schemas.openxmlformats.org/drawingml/2006/main">
          <a:schemeClr val="bg1"/>
        </a:solidFill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r>
            <a:rPr lang="en-US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Silt %</a:t>
          </a:r>
          <a:endParaRPr lang="en-US" b="1" dirty="0">
            <a:solidFill>
              <a:schemeClr val="tx1"/>
            </a:solidFill>
            <a:latin typeface="Arial" pitchFamily="34" charset="0"/>
            <a:cs typeface="Arial" pitchFamily="34" charset="0"/>
          </a:endParaRPr>
        </a:p>
      </cdr:txBody>
    </cdr:sp>
  </cdr:relSizeAnchor>
  <cdr:relSizeAnchor xmlns:cdr="http://schemas.openxmlformats.org/drawingml/2006/chartDrawing">
    <cdr:from>
      <cdr:x>0.87719</cdr:x>
      <cdr:y>0.82973</cdr:y>
    </cdr:from>
    <cdr:to>
      <cdr:x>1</cdr:x>
      <cdr:y>0.95356</cdr:y>
    </cdr:to>
    <cdr:sp macro="" textlink="">
      <cdr:nvSpPr>
        <cdr:cNvPr id="9" name="Rectangle 8"/>
        <cdr:cNvSpPr/>
      </cdr:nvSpPr>
      <cdr:spPr>
        <a:xfrm xmlns:a="http://schemas.openxmlformats.org/drawingml/2006/main">
          <a:off x="7620000" y="4084637"/>
          <a:ext cx="1066800" cy="609600"/>
        </a:xfrm>
        <a:prstGeom xmlns:a="http://schemas.openxmlformats.org/drawingml/2006/main" prst="rect">
          <a:avLst/>
        </a:prstGeom>
        <a:solidFill xmlns:a="http://schemas.openxmlformats.org/drawingml/2006/main">
          <a:schemeClr val="bg1"/>
        </a:solidFill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r>
            <a:rPr lang="en-US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Int. Soil Water Content</a:t>
          </a:r>
          <a:endParaRPr lang="en-US" b="1" dirty="0">
            <a:solidFill>
              <a:schemeClr val="tx1"/>
            </a:solidFill>
            <a:latin typeface="Arial" pitchFamily="34" charset="0"/>
            <a:cs typeface="Arial" pitchFamily="34" charset="0"/>
          </a:endParaRPr>
        </a:p>
      </cdr:txBody>
    </cdr:sp>
  </cdr:relSizeAnchor>
  <cdr:relSizeAnchor xmlns:cdr="http://schemas.openxmlformats.org/drawingml/2006/chartDrawing">
    <cdr:from>
      <cdr:x>0.15789</cdr:x>
      <cdr:y>0.22606</cdr:y>
    </cdr:from>
    <cdr:to>
      <cdr:x>0.34211</cdr:x>
      <cdr:y>0.36537</cdr:y>
    </cdr:to>
    <cdr:sp macro="" textlink="">
      <cdr:nvSpPr>
        <cdr:cNvPr id="10" name="TextBox 9"/>
        <cdr:cNvSpPr txBox="1"/>
      </cdr:nvSpPr>
      <cdr:spPr>
        <a:xfrm xmlns:a="http://schemas.openxmlformats.org/drawingml/2006/main">
          <a:off x="1371558" y="1112857"/>
          <a:ext cx="1600241" cy="6858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1800" dirty="0" smtClean="0">
              <a:latin typeface="Arial" pitchFamily="34" charset="0"/>
              <a:cs typeface="Arial" pitchFamily="34" charset="0"/>
            </a:rPr>
            <a:t>Number of Observations</a:t>
          </a:r>
          <a:endParaRPr lang="en-US" sz="1800" dirty="0">
            <a:latin typeface="Arial" pitchFamily="34" charset="0"/>
            <a:cs typeface="Arial" pitchFamily="34" charset="0"/>
          </a:endParaRP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0.65741</cdr:x>
      <cdr:y>0.89584</cdr:y>
    </cdr:from>
    <cdr:to>
      <cdr:x>0.91667</cdr:x>
      <cdr:y>1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5410200" y="4343400"/>
          <a:ext cx="2133600" cy="4572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en-US" sz="1100" dirty="0"/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F87E473-8123-4749-85E2-2201AF40960F}" type="datetimeFigureOut">
              <a:rPr lang="en-US" smtClean="0"/>
              <a:pPr/>
              <a:t>4/12/2010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B8C59AA-B423-4BFC-AE80-EE49F988651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Involving</a:t>
            </a:r>
            <a:r>
              <a:rPr lang="en-US" baseline="0" dirty="0" smtClean="0"/>
              <a:t> </a:t>
            </a:r>
            <a:r>
              <a:rPr lang="en-US" baseline="0" dirty="0" err="1" smtClean="0"/>
              <a:t>Senstivity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B8C59AA-B423-4BFC-AE80-EE49F988651A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EnK</a:t>
            </a:r>
            <a:r>
              <a:rPr lang="en-US" baseline="0" dirty="0" smtClean="0"/>
              <a:t> – because we are unsure of irrigation times and amounts at.  </a:t>
            </a:r>
          </a:p>
          <a:p>
            <a:endParaRPr lang="en-US" baseline="0" dirty="0" smtClean="0"/>
          </a:p>
          <a:p>
            <a:r>
              <a:rPr lang="en-US" baseline="0" dirty="0" smtClean="0"/>
              <a:t>Formal analysis- no just direct insertion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B8C59AA-B423-4BFC-AE80-EE49F988651A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B8C59AA-B423-4BFC-AE80-EE49F988651A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Resemblance</a:t>
            </a:r>
            <a:r>
              <a:rPr lang="en-US" baseline="0" dirty="0" smtClean="0"/>
              <a:t> to Covariance</a:t>
            </a:r>
          </a:p>
          <a:p>
            <a:endParaRPr lang="en-US" baseline="0" dirty="0" smtClean="0"/>
          </a:p>
          <a:p>
            <a:r>
              <a:rPr lang="en-US" b="1" dirty="0" smtClean="0"/>
              <a:t>covariance</a:t>
            </a:r>
            <a:r>
              <a:rPr lang="en-US" dirty="0" smtClean="0"/>
              <a:t> is a measure of how much two variables change together.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B8C59AA-B423-4BFC-AE80-EE49F988651A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Variances add up to more then one because</a:t>
            </a:r>
            <a:r>
              <a:rPr lang="en-US" baseline="0" dirty="0" smtClean="0"/>
              <a:t> of interacting parameters effects from the simulation run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B8C59AA-B423-4BFC-AE80-EE49F988651A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Assimiation</a:t>
            </a:r>
            <a:r>
              <a:rPr lang="en-US" dirty="0" smtClean="0"/>
              <a:t> Parameters being</a:t>
            </a:r>
            <a:r>
              <a:rPr lang="en-US" baseline="0" dirty="0" smtClean="0"/>
              <a:t> SOBS and #OBS.</a:t>
            </a:r>
          </a:p>
          <a:p>
            <a:r>
              <a:rPr lang="en-US" baseline="0" dirty="0" smtClean="0"/>
              <a:t>Soil Module being everything else</a:t>
            </a:r>
          </a:p>
          <a:p>
            <a:r>
              <a:rPr lang="en-US" baseline="0" dirty="0" smtClean="0"/>
              <a:t>Comparison of the overall total sensitivity of desired parameters</a:t>
            </a:r>
          </a:p>
          <a:p>
            <a:r>
              <a:rPr lang="en-US" baseline="0" dirty="0" smtClean="0"/>
              <a:t>Aggregate – combining all the terms into a single value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B8C59AA-B423-4BFC-AE80-EE49F988651A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Discuss about sensitivity</a:t>
            </a:r>
            <a:r>
              <a:rPr lang="en-US" baseline="0" dirty="0" smtClean="0"/>
              <a:t> over actual improvement of predicted crop yield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B8C59AA-B423-4BFC-AE80-EE49F988651A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CFC1EF-4F78-45E1-AB17-FFC494BDEB4C}" type="datetimeFigureOut">
              <a:rPr lang="en-US" smtClean="0"/>
              <a:pPr/>
              <a:t>4/12/2010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740E34-294D-4C88-8FF4-39EFB648813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CFC1EF-4F78-45E1-AB17-FFC494BDEB4C}" type="datetimeFigureOut">
              <a:rPr lang="en-US" smtClean="0"/>
              <a:pPr/>
              <a:t>4/12/2010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740E34-294D-4C88-8FF4-39EFB648813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CFC1EF-4F78-45E1-AB17-FFC494BDEB4C}" type="datetimeFigureOut">
              <a:rPr lang="en-US" smtClean="0"/>
              <a:pPr/>
              <a:t>4/12/2010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740E34-294D-4C88-8FF4-39EFB648813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CFC1EF-4F78-45E1-AB17-FFC494BDEB4C}" type="datetimeFigureOut">
              <a:rPr lang="en-US" smtClean="0"/>
              <a:pPr/>
              <a:t>4/12/2010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740E34-294D-4C88-8FF4-39EFB648813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CFC1EF-4F78-45E1-AB17-FFC494BDEB4C}" type="datetimeFigureOut">
              <a:rPr lang="en-US" smtClean="0"/>
              <a:pPr/>
              <a:t>4/12/2010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740E34-294D-4C88-8FF4-39EFB648813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CFC1EF-4F78-45E1-AB17-FFC494BDEB4C}" type="datetimeFigureOut">
              <a:rPr lang="en-US" smtClean="0"/>
              <a:pPr/>
              <a:t>4/12/2010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740E34-294D-4C88-8FF4-39EFB648813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CFC1EF-4F78-45E1-AB17-FFC494BDEB4C}" type="datetimeFigureOut">
              <a:rPr lang="en-US" smtClean="0"/>
              <a:pPr/>
              <a:t>4/12/2010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740E34-294D-4C88-8FF4-39EFB648813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CFC1EF-4F78-45E1-AB17-FFC494BDEB4C}" type="datetimeFigureOut">
              <a:rPr lang="en-US" smtClean="0"/>
              <a:pPr/>
              <a:t>4/12/2010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740E34-294D-4C88-8FF4-39EFB648813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CFC1EF-4F78-45E1-AB17-FFC494BDEB4C}" type="datetimeFigureOut">
              <a:rPr lang="en-US" smtClean="0"/>
              <a:pPr/>
              <a:t>4/12/2010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740E34-294D-4C88-8FF4-39EFB648813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CFC1EF-4F78-45E1-AB17-FFC494BDEB4C}" type="datetimeFigureOut">
              <a:rPr lang="en-US" smtClean="0"/>
              <a:pPr/>
              <a:t>4/12/2010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740E34-294D-4C88-8FF4-39EFB648813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CFC1EF-4F78-45E1-AB17-FFC494BDEB4C}" type="datetimeFigureOut">
              <a:rPr lang="en-US" smtClean="0"/>
              <a:pPr/>
              <a:t>4/12/2010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39740E34-294D-4C88-8FF4-39EFB648813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3BCFC1EF-4F78-45E1-AB17-FFC494BDEB4C}" type="datetimeFigureOut">
              <a:rPr lang="en-US" smtClean="0"/>
              <a:pPr/>
              <a:t>4/12/2010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39740E34-294D-4C88-8FF4-39EFB6488137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4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7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685800" y="1143000"/>
            <a:ext cx="7772400" cy="2514600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>Effects of Updating Soil Moisture States in the DSSAT Crop Model 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914400" y="3886200"/>
            <a:ext cx="7467600" cy="213360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By Maxwell Justice</a:t>
            </a:r>
          </a:p>
          <a:p>
            <a:r>
              <a:rPr lang="en-US" dirty="0" smtClean="0"/>
              <a:t>Mentor: Dr. Susan Moran</a:t>
            </a:r>
          </a:p>
          <a:p>
            <a:r>
              <a:rPr lang="en-US" dirty="0" smtClean="0"/>
              <a:t>NASA Space Grant Symposium </a:t>
            </a:r>
          </a:p>
          <a:p>
            <a:r>
              <a:rPr lang="en-US" dirty="0" smtClean="0"/>
              <a:t>University of Arizona</a:t>
            </a:r>
          </a:p>
          <a:p>
            <a:r>
              <a:rPr lang="en-US" dirty="0" smtClean="0"/>
              <a:t>April 17</a:t>
            </a:r>
            <a:r>
              <a:rPr lang="en-US" baseline="30000" dirty="0" smtClean="0"/>
              <a:t>th</a:t>
            </a:r>
            <a:r>
              <a:rPr lang="en-US" dirty="0" smtClean="0"/>
              <a:t>, 2010</a:t>
            </a:r>
            <a:endParaRPr lang="en-US" dirty="0"/>
          </a:p>
        </p:txBody>
      </p:sp>
      <p:pic>
        <p:nvPicPr>
          <p:cNvPr id="6" name="Picture 5" descr="azsgcbanner_full_lg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-152400" y="0"/>
            <a:ext cx="9296400" cy="1225737"/>
          </a:xfrm>
          <a:prstGeom prst="rect">
            <a:avLst/>
          </a:prstGeom>
        </p:spPr>
      </p:pic>
      <p:pic>
        <p:nvPicPr>
          <p:cNvPr id="8" name="Picture 1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>
          <a:xfrm>
            <a:off x="228600" y="5791200"/>
            <a:ext cx="1828800" cy="904875"/>
          </a:xfrm>
          <a:prstGeom prst="rect">
            <a:avLst/>
          </a:prstGeom>
          <a:noFill/>
        </p:spPr>
      </p:pic>
      <p:pic>
        <p:nvPicPr>
          <p:cNvPr id="9" name="Picture 1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>
          <a:xfrm>
            <a:off x="2819400" y="6172200"/>
            <a:ext cx="4038600" cy="506413"/>
          </a:xfrm>
          <a:prstGeom prst="rect">
            <a:avLst/>
          </a:prstGeom>
          <a:noFill/>
        </p:spPr>
      </p:pic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8153400" y="5861180"/>
            <a:ext cx="781050" cy="7491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Thank You!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Contributors to the Project</a:t>
            </a:r>
          </a:p>
          <a:p>
            <a:pPr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Grey Nearing</a:t>
            </a:r>
          </a:p>
          <a:p>
            <a:pPr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Dr. Susan Moran</a:t>
            </a:r>
          </a:p>
          <a:p>
            <a:pPr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Dr. Chandra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Holifield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Collins</a:t>
            </a:r>
          </a:p>
          <a:p>
            <a:pPr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Dr. Kelly Thorp</a:t>
            </a:r>
          </a:p>
          <a:p>
            <a:pPr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NASA </a:t>
            </a:r>
          </a:p>
          <a:p>
            <a:pPr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Arizona Space Grant </a:t>
            </a:r>
          </a:p>
          <a:p>
            <a:pPr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USDA- ARS Southwest Watershed Research Center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DSSAT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i="1" dirty="0" smtClean="0">
                <a:latin typeface="Arial" pitchFamily="34" charset="0"/>
                <a:cs typeface="Arial" pitchFamily="34" charset="0"/>
              </a:rPr>
              <a:t>Decision Support System for </a:t>
            </a:r>
            <a:r>
              <a:rPr lang="en-US" i="1" dirty="0" err="1" smtClean="0">
                <a:latin typeface="Arial" pitchFamily="34" charset="0"/>
                <a:cs typeface="Arial" pitchFamily="34" charset="0"/>
              </a:rPr>
              <a:t>Agrotechnology</a:t>
            </a:r>
            <a:r>
              <a:rPr lang="en-US" i="1" dirty="0" smtClean="0">
                <a:latin typeface="Arial" pitchFamily="34" charset="0"/>
                <a:cs typeface="Arial" pitchFamily="34" charset="0"/>
              </a:rPr>
              <a:t> Transfer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crop growth model</a:t>
            </a:r>
          </a:p>
          <a:p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Predicts future crop yield based on weather data and field parameters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Objectives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To determine the potential for updating soil moisture states in 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DSSAT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to influence yield predictions.</a:t>
            </a:r>
          </a:p>
          <a:p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To prepare the 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DSSAT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application for the Soil Moisture Active Passive satellite.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Methods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Direct insertion of soil moisture observations at the beginning of a daily model time-step were used to mimic the satellite overpass that occurs at local 6 a.m.</a:t>
            </a:r>
          </a:p>
          <a:p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Observing System Simulation Experiment (synthetic data)</a:t>
            </a:r>
          </a:p>
          <a:p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r>
              <a:rPr lang="en-US" dirty="0" err="1" smtClean="0">
                <a:latin typeface="Arial" pitchFamily="34" charset="0"/>
                <a:cs typeface="Arial" pitchFamily="34" charset="0"/>
              </a:rPr>
              <a:t>Sobol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’ Sensitivity Analysis on frequency, precision of observations and soil parameters</a:t>
            </a:r>
          </a:p>
          <a:p>
            <a:pPr>
              <a:buNone/>
            </a:pP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0" name="Straight Arrow Connector 49"/>
          <p:cNvCxnSpPr/>
          <p:nvPr/>
        </p:nvCxnSpPr>
        <p:spPr>
          <a:xfrm>
            <a:off x="6553200" y="2590800"/>
            <a:ext cx="381000" cy="1588"/>
          </a:xfrm>
          <a:prstGeom prst="straightConnector1">
            <a:avLst/>
          </a:prstGeom>
          <a:ln w="762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6" name="L-Shape 135"/>
          <p:cNvSpPr/>
          <p:nvPr/>
        </p:nvSpPr>
        <p:spPr>
          <a:xfrm>
            <a:off x="0" y="457200"/>
            <a:ext cx="9144000" cy="6019800"/>
          </a:xfrm>
          <a:prstGeom prst="corner">
            <a:avLst>
              <a:gd name="adj1" fmla="val 49798"/>
              <a:gd name="adj2" fmla="val 40345"/>
            </a:avLst>
          </a:prstGeom>
          <a:solidFill>
            <a:schemeClr val="bg1">
              <a:lumMod val="65000"/>
              <a:alpha val="31000"/>
            </a:schemeClr>
          </a:solidFill>
          <a:ln>
            <a:solidFill>
              <a:schemeClr val="tx1"/>
            </a:solidFill>
          </a:ln>
          <a:scene3d>
            <a:camera prst="orthographicFront">
              <a:rot lat="0" lon="10799977" rev="0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Assimilation Process </a:t>
            </a:r>
            <a:br>
              <a:rPr lang="en-US" dirty="0" smtClean="0"/>
            </a:br>
            <a:r>
              <a:rPr lang="en-US" dirty="0" smtClean="0"/>
              <a:t>Diagram</a:t>
            </a:r>
            <a:endParaRPr lang="en-US" dirty="0"/>
          </a:p>
        </p:txBody>
      </p:sp>
      <p:sp>
        <p:nvSpPr>
          <p:cNvPr id="5" name="Parallelogram 4"/>
          <p:cNvSpPr/>
          <p:nvPr/>
        </p:nvSpPr>
        <p:spPr>
          <a:xfrm>
            <a:off x="4267200" y="2133600"/>
            <a:ext cx="2362200" cy="914400"/>
          </a:xfrm>
          <a:prstGeom prst="parallelogram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Arial" pitchFamily="34" charset="0"/>
                <a:cs typeface="Arial" pitchFamily="34" charset="0"/>
              </a:rPr>
              <a:t>Soil Moisture (SM) </a:t>
            </a:r>
            <a:r>
              <a:rPr lang="en-US" baseline="-25000" dirty="0" smtClean="0">
                <a:latin typeface="Arial" pitchFamily="34" charset="0"/>
                <a:cs typeface="Arial" pitchFamily="34" charset="0"/>
              </a:rPr>
              <a:t>TRUE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Parallelogram 5"/>
          <p:cNvSpPr/>
          <p:nvPr/>
        </p:nvSpPr>
        <p:spPr>
          <a:xfrm>
            <a:off x="6858000" y="2133600"/>
            <a:ext cx="2133600" cy="914400"/>
          </a:xfrm>
          <a:prstGeom prst="parallelogram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Arial" pitchFamily="34" charset="0"/>
                <a:cs typeface="Arial" pitchFamily="34" charset="0"/>
              </a:rPr>
              <a:t>SM Observations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Parallelogram 6"/>
          <p:cNvSpPr/>
          <p:nvPr/>
        </p:nvSpPr>
        <p:spPr>
          <a:xfrm>
            <a:off x="4724400" y="4343400"/>
            <a:ext cx="2133600" cy="914400"/>
          </a:xfrm>
          <a:prstGeom prst="parallelogram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Arial" pitchFamily="34" charset="0"/>
                <a:cs typeface="Arial" pitchFamily="34" charset="0"/>
              </a:rPr>
              <a:t>Predicted Yield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Parallelogram 7"/>
          <p:cNvSpPr/>
          <p:nvPr/>
        </p:nvSpPr>
        <p:spPr>
          <a:xfrm>
            <a:off x="152400" y="4343400"/>
            <a:ext cx="1981200" cy="838200"/>
          </a:xfrm>
          <a:prstGeom prst="parallelogram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 smtClean="0"/>
              <a:t>Θ</a:t>
            </a:r>
            <a:r>
              <a:rPr lang="en-US" baseline="-25000" dirty="0" err="1" smtClean="0"/>
              <a:t>i</a:t>
            </a:r>
            <a:r>
              <a:rPr lang="en-US" dirty="0" smtClean="0"/>
              <a:t>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Parameters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590800" y="2057400"/>
            <a:ext cx="1219200" cy="1066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Arial" pitchFamily="34" charset="0"/>
                <a:cs typeface="Arial" pitchFamily="34" charset="0"/>
              </a:rPr>
              <a:t>DSSAT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Parallelogram 12"/>
          <p:cNvSpPr/>
          <p:nvPr/>
        </p:nvSpPr>
        <p:spPr>
          <a:xfrm>
            <a:off x="152400" y="2133600"/>
            <a:ext cx="1981200" cy="914400"/>
          </a:xfrm>
          <a:prstGeom prst="parallelogram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 smtClean="0">
                <a:latin typeface="Arial" pitchFamily="34" charset="0"/>
                <a:cs typeface="Arial" pitchFamily="34" charset="0"/>
              </a:rPr>
              <a:t>Θ</a:t>
            </a:r>
            <a:r>
              <a:rPr lang="en-US" baseline="-25000" dirty="0" smtClean="0">
                <a:latin typeface="Arial" pitchFamily="34" charset="0"/>
                <a:cs typeface="Arial" pitchFamily="34" charset="0"/>
              </a:rPr>
              <a:t>TRUE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Parameters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Parallelogram 13"/>
          <p:cNvSpPr/>
          <p:nvPr/>
        </p:nvSpPr>
        <p:spPr>
          <a:xfrm>
            <a:off x="6934200" y="685800"/>
            <a:ext cx="2133600" cy="914400"/>
          </a:xfrm>
          <a:prstGeom prst="parallelogram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latin typeface="Symbol" pitchFamily="18" charset="2"/>
              </a:rPr>
              <a:t>e</a:t>
            </a:r>
            <a:r>
              <a:rPr lang="en-US" baseline="-25000" dirty="0" err="1" smtClean="0"/>
              <a:t>i</a:t>
            </a:r>
            <a:endParaRPr lang="en-US" baseline="-25000" dirty="0" smtClean="0"/>
          </a:p>
          <a:p>
            <a:pPr algn="ctr"/>
            <a:r>
              <a:rPr lang="en-US" dirty="0" smtClean="0">
                <a:latin typeface="Arial" pitchFamily="34" charset="0"/>
                <a:cs typeface="Arial" pitchFamily="34" charset="0"/>
              </a:rPr>
              <a:t>Measurement Error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42" name="Straight Arrow Connector 41"/>
          <p:cNvCxnSpPr/>
          <p:nvPr/>
        </p:nvCxnSpPr>
        <p:spPr>
          <a:xfrm>
            <a:off x="2133600" y="2590800"/>
            <a:ext cx="381000" cy="1588"/>
          </a:xfrm>
          <a:prstGeom prst="straightConnector1">
            <a:avLst/>
          </a:prstGeom>
          <a:ln w="762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/>
          <p:cNvCxnSpPr/>
          <p:nvPr/>
        </p:nvCxnSpPr>
        <p:spPr>
          <a:xfrm>
            <a:off x="2133600" y="4800600"/>
            <a:ext cx="381000" cy="1588"/>
          </a:xfrm>
          <a:prstGeom prst="straightConnector1">
            <a:avLst/>
          </a:prstGeom>
          <a:ln w="762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Arrow Connector 45"/>
          <p:cNvCxnSpPr/>
          <p:nvPr/>
        </p:nvCxnSpPr>
        <p:spPr>
          <a:xfrm>
            <a:off x="3886200" y="2590800"/>
            <a:ext cx="457200" cy="1588"/>
          </a:xfrm>
          <a:prstGeom prst="straightConnector1">
            <a:avLst/>
          </a:prstGeom>
          <a:ln w="762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Arrow Connector 47"/>
          <p:cNvCxnSpPr/>
          <p:nvPr/>
        </p:nvCxnSpPr>
        <p:spPr>
          <a:xfrm>
            <a:off x="3886200" y="4800600"/>
            <a:ext cx="838200" cy="1588"/>
          </a:xfrm>
          <a:prstGeom prst="straightConnector1">
            <a:avLst/>
          </a:prstGeom>
          <a:ln w="762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Arrow Connector 56"/>
          <p:cNvCxnSpPr/>
          <p:nvPr/>
        </p:nvCxnSpPr>
        <p:spPr>
          <a:xfrm rot="5400000">
            <a:off x="7886700" y="1866900"/>
            <a:ext cx="381794" cy="794"/>
          </a:xfrm>
          <a:prstGeom prst="straightConnector1">
            <a:avLst/>
          </a:prstGeom>
          <a:ln w="762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7" name="Rectangle 86"/>
          <p:cNvSpPr/>
          <p:nvPr/>
        </p:nvSpPr>
        <p:spPr>
          <a:xfrm>
            <a:off x="2590800" y="4267200"/>
            <a:ext cx="1219200" cy="1066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Arial" pitchFamily="34" charset="0"/>
                <a:cs typeface="Arial" pitchFamily="34" charset="0"/>
              </a:rPr>
              <a:t>DSSAT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25" name="Elbow Connector 24"/>
          <p:cNvCxnSpPr/>
          <p:nvPr/>
        </p:nvCxnSpPr>
        <p:spPr>
          <a:xfrm rot="10800000" flipV="1">
            <a:off x="3200400" y="3200400"/>
            <a:ext cx="4648200" cy="2895600"/>
          </a:xfrm>
          <a:prstGeom prst="bentConnector3">
            <a:avLst>
              <a:gd name="adj1" fmla="val -164"/>
            </a:avLst>
          </a:prstGeom>
          <a:ln w="76200"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/>
          <p:nvPr/>
        </p:nvCxnSpPr>
        <p:spPr>
          <a:xfrm rot="5400000" flipH="1" flipV="1">
            <a:off x="2896394" y="5790406"/>
            <a:ext cx="609600" cy="1588"/>
          </a:xfrm>
          <a:prstGeom prst="straightConnector1">
            <a:avLst/>
          </a:prstGeom>
          <a:ln w="76200" cap="rnd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  <p:set>
                                      <p:cBhvr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  <p:set>
                                      <p:cBhvr>
                                        <p:cTn id="1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20F425"/>
                                      </p:to>
                                    </p:animClr>
                                    <p:set>
                                      <p:cBhvr>
                                        <p:cTn id="2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Sobol</a:t>
            </a:r>
            <a:r>
              <a:rPr lang="en-US" dirty="0" smtClean="0"/>
              <a:t>’ Method of Sensitivity Analysis</a:t>
            </a:r>
            <a:endParaRPr lang="en-US" dirty="0"/>
          </a:p>
        </p:txBody>
      </p:sp>
      <p:sp>
        <p:nvSpPr>
          <p:cNvPr id="21" name="Text Placeholder 20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Basic Idea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Text Placeholder 21"/>
          <p:cNvSpPr>
            <a:spLocks noGrp="1"/>
          </p:cNvSpPr>
          <p:nvPr>
            <p:ph type="body" sz="half" idx="3"/>
          </p:nvPr>
        </p:nvSpPr>
        <p:spPr/>
        <p:txBody>
          <a:bodyPr/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Equations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4038600"/>
          </a:xfrm>
        </p:spPr>
        <p:txBody>
          <a:bodyPr>
            <a:normAutofit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Numerically analyze a single parameter’s effect on overall crop yield</a:t>
            </a:r>
          </a:p>
          <a:p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Method incorporates a covariance relationship </a:t>
            </a:r>
          </a:p>
          <a:p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Monte Carlo Integration: larger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sets of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data make measuring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sensitivity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more accurate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4100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4102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4101" name="Picture 5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572000" y="3200400"/>
            <a:ext cx="4294966" cy="731520"/>
          </a:xfrm>
          <a:prstGeom prst="rect">
            <a:avLst/>
          </a:prstGeom>
          <a:noFill/>
        </p:spPr>
      </p:pic>
      <p:sp>
        <p:nvSpPr>
          <p:cNvPr id="4103" name="Rectangle 7"/>
          <p:cNvSpPr>
            <a:spLocks noChangeArrowheads="1"/>
          </p:cNvSpPr>
          <p:nvPr/>
        </p:nvSpPr>
        <p:spPr bwMode="auto">
          <a:xfrm>
            <a:off x="0" y="141922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105" name="Rectangle 9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4104" name="Picture 8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638800" y="4114800"/>
            <a:ext cx="1677172" cy="640080"/>
          </a:xfrm>
          <a:prstGeom prst="rect">
            <a:avLst/>
          </a:prstGeom>
          <a:noFill/>
        </p:spPr>
      </p:pic>
      <p:sp>
        <p:nvSpPr>
          <p:cNvPr id="4106" name="Rectangle 10"/>
          <p:cNvSpPr>
            <a:spLocks noChangeArrowheads="1"/>
          </p:cNvSpPr>
          <p:nvPr/>
        </p:nvSpPr>
        <p:spPr bwMode="auto">
          <a:xfrm>
            <a:off x="0" y="120967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108" name="Rectangle 1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4109" name="Rectangle 13"/>
          <p:cNvSpPr>
            <a:spLocks noChangeArrowheads="1"/>
          </p:cNvSpPr>
          <p:nvPr/>
        </p:nvSpPr>
        <p:spPr bwMode="auto">
          <a:xfrm>
            <a:off x="0" y="11811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111" name="Rectangle 1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4112" name="Rectangle 16"/>
          <p:cNvSpPr>
            <a:spLocks noChangeArrowheads="1"/>
          </p:cNvSpPr>
          <p:nvPr/>
        </p:nvSpPr>
        <p:spPr bwMode="auto">
          <a:xfrm>
            <a:off x="0" y="8763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Results</a:t>
            </a:r>
            <a:endParaRPr lang="en-US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</p:nvPr>
        </p:nvGraphicFramePr>
        <p:xfrm>
          <a:off x="228600" y="1935163"/>
          <a:ext cx="8686800" cy="49228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Rectangle 5"/>
          <p:cNvSpPr/>
          <p:nvPr/>
        </p:nvSpPr>
        <p:spPr>
          <a:xfrm>
            <a:off x="3124200" y="838200"/>
            <a:ext cx="5257800" cy="2514600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We determined that DSSAT assimilation is sensitive to the accuracy and density of soil moisture observations.</a:t>
            </a:r>
          </a:p>
          <a:p>
            <a:endParaRPr lang="en-US" sz="24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</a:p>
        </p:txBody>
      </p:sp>
      <p:pic>
        <p:nvPicPr>
          <p:cNvPr id="8" name="Picture 8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257800" y="2362200"/>
            <a:ext cx="1981972" cy="838200"/>
          </a:xfrm>
          <a:prstGeom prst="rect">
            <a:avLst/>
          </a:prstGeom>
          <a:noFill/>
        </p:spPr>
      </p:pic>
      <p:sp>
        <p:nvSpPr>
          <p:cNvPr id="9" name="TextBox 8"/>
          <p:cNvSpPr txBox="1"/>
          <p:nvPr/>
        </p:nvSpPr>
        <p:spPr>
          <a:xfrm>
            <a:off x="1295400" y="2133600"/>
            <a:ext cx="1600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Observation Error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1" name="Curved Connector 10"/>
          <p:cNvCxnSpPr>
            <a:stCxn id="9" idx="2"/>
          </p:cNvCxnSpPr>
          <p:nvPr/>
        </p:nvCxnSpPr>
        <p:spPr>
          <a:xfrm rot="5400000">
            <a:off x="1790017" y="2590118"/>
            <a:ext cx="115670" cy="495297"/>
          </a:xfrm>
          <a:prstGeom prst="curvedConnector2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Curved Connector 10"/>
          <p:cNvCxnSpPr/>
          <p:nvPr/>
        </p:nvCxnSpPr>
        <p:spPr>
          <a:xfrm rot="10800000" flipV="1">
            <a:off x="1752600" y="3733802"/>
            <a:ext cx="533402" cy="457197"/>
          </a:xfrm>
          <a:prstGeom prst="curvedConnector3">
            <a:avLst>
              <a:gd name="adj1" fmla="val -2300"/>
            </a:avLst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Results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457200" y="1905000"/>
          <a:ext cx="8229600" cy="43894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Rectangle 6"/>
          <p:cNvSpPr/>
          <p:nvPr/>
        </p:nvSpPr>
        <p:spPr>
          <a:xfrm>
            <a:off x="3962400" y="533400"/>
            <a:ext cx="4191000" cy="18288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Comparison between the aggregate of the total sensitivity values for the two parameter sets.</a:t>
            </a:r>
            <a:endParaRPr lang="en-US" sz="2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981200" y="6096000"/>
            <a:ext cx="2819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latin typeface="Arial" pitchFamily="34" charset="0"/>
                <a:cs typeface="Arial" pitchFamily="34" charset="0"/>
              </a:rPr>
              <a:t>Observation Error and Number of Observations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715000" y="6172200"/>
            <a:ext cx="2362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All other Parameters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 of Project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Successfully proved hypothesis that updating soil moisture states has significant effect on the 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DSSAT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model output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The results from the sensitivity analysis are based on single crop (wheat).  Further testing is needed on other crops to ensure accuracy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Next Step: determine the potential for 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improving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predictions of crop yield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What I learned…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11883</TotalTime>
  <Words>461</Words>
  <Application>Microsoft Office PowerPoint</Application>
  <PresentationFormat>On-screen Show (4:3)</PresentationFormat>
  <Paragraphs>97</Paragraphs>
  <Slides>10</Slides>
  <Notes>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Flow</vt:lpstr>
      <vt:lpstr>Effects of Updating Soil Moisture States in the DSSAT Crop Model </vt:lpstr>
      <vt:lpstr>DSSAT</vt:lpstr>
      <vt:lpstr>Objectives</vt:lpstr>
      <vt:lpstr>Methods</vt:lpstr>
      <vt:lpstr>Assimilation Process  Diagram</vt:lpstr>
      <vt:lpstr>Sobol’ Method of Sensitivity Analysis</vt:lpstr>
      <vt:lpstr>Results</vt:lpstr>
      <vt:lpstr>Results</vt:lpstr>
      <vt:lpstr>Summary of Project</vt:lpstr>
      <vt:lpstr>Thank You!</vt:lpstr>
    </vt:vector>
  </TitlesOfParts>
  <Company>University of Arizona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Updated Soil Moisture States Effects within the DSSAT </dc:title>
  <dc:creator>Student</dc:creator>
  <cp:lastModifiedBy>Student</cp:lastModifiedBy>
  <cp:revision>252</cp:revision>
  <dcterms:created xsi:type="dcterms:W3CDTF">2010-03-30T16:59:49Z</dcterms:created>
  <dcterms:modified xsi:type="dcterms:W3CDTF">2010-04-12T20:26:51Z</dcterms:modified>
</cp:coreProperties>
</file>